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D3935-C80C-4483-AA6E-14BA82A33ECA}" type="datetimeFigureOut">
              <a:rPr lang="fr-FR" smtClean="0"/>
              <a:pPr/>
              <a:t>17/05/2010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D73A1-A851-4B42-8579-BF52A1EEB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73A1-A851-4B42-8579-BF52A1EEB1E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501-9F6D-4EAD-B8E6-210C8CC85AB8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BB55-FC94-4C26-BB16-B278FFF572D0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86C-AF49-4346-9345-B10D3EB17BBC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B7C5-1CAA-44BA-AAF3-12B17135ED76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E9C-E99C-477C-BF96-C31E5D73B41A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FF5-8C42-4A9B-9C53-01567E9F75AE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85CE-4E38-4377-8CF9-64E3B9BE6F59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BBDD-47EB-4D65-B0F2-C5C6A150628A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D34C-D193-46E5-9672-A5583DDB692F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3AC3-5E85-4E92-B766-09CF2BE23455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A9B8-8449-4948-A18A-C04197CA5985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D783-A31A-4013-94E7-1D0D943D58C2}" type="datetime1">
              <a:rPr lang="fr-FR" smtClean="0"/>
              <a:pPr/>
              <a:t>17/05/2010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emotif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786190"/>
            <a:ext cx="182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8900" dirty="0" err="1" smtClean="0">
                <a:latin typeface="Eras Demi ITC" pitchFamily="34" charset="0"/>
              </a:rPr>
              <a:t>Ebook</a:t>
            </a:r>
            <a:r>
              <a:rPr lang="fr-FR" sz="8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itchFamily="34" charset="0"/>
              </a:rPr>
              <a:t>Z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L’offre numérique illégale </a:t>
            </a:r>
            <a:br>
              <a:rPr lang="fr-FR" dirty="0" smtClean="0"/>
            </a:br>
            <a:r>
              <a:rPr lang="fr-FR" dirty="0" smtClean="0"/>
              <a:t>des livres français sur internet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4071942"/>
            <a:ext cx="5357850" cy="1752600"/>
          </a:xfrm>
        </p:spPr>
        <p:txBody>
          <a:bodyPr>
            <a:normAutofit/>
          </a:bodyPr>
          <a:lstStyle/>
          <a:p>
            <a:pPr algn="l"/>
            <a:endParaRPr lang="fr-FR" sz="2800" dirty="0" smtClean="0"/>
          </a:p>
          <a:p>
            <a:pPr algn="l"/>
            <a:r>
              <a:rPr lang="fr-FR" sz="2800" dirty="0" smtClean="0"/>
              <a:t>Mathias DAVAL </a:t>
            </a:r>
            <a:r>
              <a:rPr lang="fr-FR" sz="2400" dirty="0" smtClean="0"/>
              <a:t>(Edysseus Consulting)</a:t>
            </a:r>
            <a:endParaRPr lang="fr-FR" sz="2800" dirty="0" smtClean="0"/>
          </a:p>
          <a:p>
            <a:pPr algn="l"/>
            <a:r>
              <a:rPr lang="fr-FR" sz="2800" dirty="0" smtClean="0"/>
              <a:t>Le </a:t>
            </a:r>
            <a:r>
              <a:rPr lang="fr-FR" sz="2800" dirty="0" err="1" smtClean="0"/>
              <a:t>MOTif</a:t>
            </a:r>
            <a:endParaRPr lang="fr-F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 smtClean="0"/>
              <a:t>Comparaison avec l’offre légale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2 ouvrages piratés sur 3 ont été publiés il y a moins de 10 ans. </a:t>
            </a:r>
            <a:br>
              <a:rPr lang="fr-FR" dirty="0" smtClean="0"/>
            </a:br>
            <a:endParaRPr lang="fr-FR" sz="2800" dirty="0" smtClean="0"/>
          </a:p>
          <a:p>
            <a:r>
              <a:rPr lang="fr-FR" dirty="0" smtClean="0"/>
              <a:t>75% des livres piratés sont disponible à la vente papier. Mais </a:t>
            </a:r>
            <a:r>
              <a:rPr lang="fr-FR" b="1" dirty="0" smtClean="0"/>
              <a:t>94,9 %</a:t>
            </a:r>
            <a:r>
              <a:rPr lang="fr-FR" dirty="0" smtClean="0"/>
              <a:t> des livres piratés ne disposent pas d’une offre numérique légale.</a:t>
            </a:r>
            <a:br>
              <a:rPr lang="fr-FR" dirty="0" smtClean="0"/>
            </a:br>
            <a:endParaRPr lang="fr-FR" sz="2800" dirty="0" smtClean="0"/>
          </a:p>
          <a:p>
            <a:r>
              <a:rPr lang="fr-FR" dirty="0" smtClean="0"/>
              <a:t>Seuls 8 % des livres du top 50 des ventes papier en librairie sont disponibles en téléchargement illégal.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thias\AppData\Local\Microsoft\Windows\Temporary Internet Files\Content.IE5\IX9TDIS7\MP900430727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694758" y="1714512"/>
            <a:ext cx="2449274" cy="514351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650085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Observatoire du Livre Numérique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mise à jour des données de </a:t>
            </a:r>
            <a:r>
              <a:rPr lang="fr-FR" dirty="0" err="1" smtClean="0"/>
              <a:t>EbookZ</a:t>
            </a:r>
            <a:r>
              <a:rPr lang="fr-FR" dirty="0" smtClean="0"/>
              <a:t> ;</a:t>
            </a:r>
          </a:p>
          <a:p>
            <a:endParaRPr lang="fr-FR" sz="2300" dirty="0" smtClean="0"/>
          </a:p>
          <a:p>
            <a:r>
              <a:rPr lang="fr-FR" dirty="0" smtClean="0"/>
              <a:t>portrait des pirates ;</a:t>
            </a:r>
          </a:p>
          <a:p>
            <a:endParaRPr lang="fr-FR" sz="2300" dirty="0" smtClean="0"/>
          </a:p>
          <a:p>
            <a:r>
              <a:rPr lang="fr-FR" dirty="0" smtClean="0"/>
              <a:t>matrice des plateformes de distribution ;</a:t>
            </a:r>
          </a:p>
          <a:p>
            <a:endParaRPr lang="fr-FR" sz="2300" dirty="0" smtClean="0"/>
          </a:p>
          <a:p>
            <a:r>
              <a:rPr lang="fr-FR" dirty="0" smtClean="0"/>
              <a:t>distribution numérique : comparaison entre disponibilité légale et illégale d’un panel </a:t>
            </a:r>
            <a:r>
              <a:rPr lang="fr-FR" smtClean="0"/>
              <a:t>de titres ;</a:t>
            </a:r>
            <a:endParaRPr lang="fr-FR" dirty="0" smtClean="0"/>
          </a:p>
          <a:p>
            <a:pPr>
              <a:buNone/>
            </a:pPr>
            <a:endParaRPr lang="fr-FR" sz="2100" dirty="0" smtClean="0"/>
          </a:p>
          <a:p>
            <a:r>
              <a:rPr lang="fr-FR" dirty="0" smtClean="0"/>
              <a:t>rôle de l’intermédiation dans la diffusion numérique des livres.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sz="4100" dirty="0" smtClean="0"/>
              <a:t>Etude téléchargeable sur :</a:t>
            </a:r>
          </a:p>
          <a:p>
            <a:pPr algn="ctr">
              <a:buNone/>
            </a:pPr>
            <a:r>
              <a:rPr lang="fr-FR" sz="4100" dirty="0" smtClean="0">
                <a:hlinkClick r:id="rId2"/>
              </a:rPr>
              <a:t>www.lemotif.fr</a:t>
            </a:r>
            <a:endParaRPr lang="fr-FR" sz="41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Mathias Daval (Edysseus Consulting)</a:t>
            </a:r>
          </a:p>
          <a:p>
            <a:pPr algn="ctr">
              <a:buNone/>
            </a:pPr>
            <a:r>
              <a:rPr lang="fr-FR" sz="3600" dirty="0" smtClean="0"/>
              <a:t>Le </a:t>
            </a:r>
            <a:r>
              <a:rPr lang="fr-FR" sz="3600" dirty="0" err="1" smtClean="0"/>
              <a:t>MOTif</a:t>
            </a:r>
            <a:endParaRPr lang="fr-FR" sz="36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28934"/>
            <a:ext cx="4000528" cy="18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Ebook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Le piratage des livres, un enjeu réel ?</a:t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dirty="0" smtClean="0"/>
              <a:t>Un phénomène mal cerné qui soulève des fantasmes.</a:t>
            </a:r>
            <a:br>
              <a:rPr lang="fr-FR" dirty="0" smtClean="0"/>
            </a:br>
            <a:endParaRPr lang="fr-FR" sz="1800" dirty="0" smtClean="0"/>
          </a:p>
          <a:p>
            <a:r>
              <a:rPr lang="fr-FR" dirty="0" smtClean="0"/>
              <a:t>Une pratique encore marginale…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dirty="0" smtClean="0"/>
              <a:t>…mais qui se développe fortement.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3"/>
            <a:ext cx="6000792" cy="45005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Qui sont les « pirates » ?</a:t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dirty="0" smtClean="0"/>
              <a:t>Une population disparate</a:t>
            </a:r>
          </a:p>
          <a:p>
            <a:endParaRPr lang="fr-FR" sz="2200" dirty="0" smtClean="0"/>
          </a:p>
          <a:p>
            <a:r>
              <a:rPr lang="fr-FR" dirty="0" smtClean="0"/>
              <a:t>Quelques « teams » organisées</a:t>
            </a:r>
          </a:p>
          <a:p>
            <a:endParaRPr lang="fr-FR" sz="2200" dirty="0" smtClean="0"/>
          </a:p>
          <a:p>
            <a:r>
              <a:rPr lang="fr-FR" dirty="0" smtClean="0"/>
              <a:t>Un objectif : le partage du savoir?</a:t>
            </a:r>
          </a:p>
          <a:p>
            <a:pPr>
              <a:buNone/>
            </a:pPr>
            <a:endParaRPr lang="fr-FR" sz="2200" dirty="0" smtClean="0"/>
          </a:p>
          <a:p>
            <a:r>
              <a:rPr lang="fr-FR" dirty="0" smtClean="0"/>
              <a:t>La majorité des livres encore </a:t>
            </a:r>
            <a:r>
              <a:rPr lang="fr-FR" b="1" dirty="0" smtClean="0"/>
              <a:t>scannés</a:t>
            </a:r>
            <a:r>
              <a:rPr lang="fr-FR" dirty="0" smtClean="0"/>
              <a:t> : un processus fastidieux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Ebook</a:t>
            </a:r>
            <a:r>
              <a:rPr kumimoji="0" lang="fr-FR" sz="5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Z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643182"/>
            <a:ext cx="207172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Méthodologie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Livres publiés par des éditeurs français et sous droits.</a:t>
            </a:r>
          </a:p>
          <a:p>
            <a:endParaRPr lang="fr-FR" sz="1600" dirty="0" smtClean="0"/>
          </a:p>
          <a:p>
            <a:r>
              <a:rPr lang="fr-FR" dirty="0" smtClean="0"/>
              <a:t>Observation des réseaux pendant 3 mois : peer to peer (Ed2K, </a:t>
            </a:r>
            <a:r>
              <a:rPr lang="fr-FR" dirty="0" err="1" smtClean="0"/>
              <a:t>BitTorrent</a:t>
            </a:r>
            <a:r>
              <a:rPr lang="fr-FR" dirty="0" smtClean="0"/>
              <a:t>), téléchargement direct, IRC, Usenet, web.</a:t>
            </a:r>
          </a:p>
          <a:p>
            <a:endParaRPr lang="fr-FR" sz="1700" dirty="0" smtClean="0"/>
          </a:p>
          <a:p>
            <a:r>
              <a:rPr lang="fr-FR" dirty="0" smtClean="0"/>
              <a:t>Echantillon de </a:t>
            </a:r>
            <a:r>
              <a:rPr lang="fr-FR" b="1" dirty="0" smtClean="0"/>
              <a:t>900 </a:t>
            </a:r>
            <a:r>
              <a:rPr lang="fr-FR" b="1" dirty="0" smtClean="0"/>
              <a:t>fichiers </a:t>
            </a:r>
            <a:r>
              <a:rPr lang="fr-FR" dirty="0" smtClean="0"/>
              <a:t>: livres, BD, livres audio.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3600" b="1" dirty="0" smtClean="0"/>
              <a:t>Moins de 1 % des livres sont piratés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4 000 à 6 000 titres</a:t>
            </a:r>
            <a:r>
              <a:rPr lang="fr-FR" dirty="0" smtClean="0"/>
              <a:t>, dont 3 000 à 4 500 BD.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dirty="0" smtClean="0"/>
              <a:t>Des fichiers difficilement accessibles ou comportant peu de « sources » de téléchargement.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646210" y="4367196"/>
            <a:ext cx="2426384" cy="24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Caractéristiques des fichiers pirates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Des fichiers de bonne qualité,</a:t>
            </a:r>
          </a:p>
          <a:p>
            <a:pPr>
              <a:buNone/>
            </a:pPr>
            <a:r>
              <a:rPr lang="fr-FR" dirty="0" smtClean="0"/>
              <a:t>dont </a:t>
            </a:r>
            <a:r>
              <a:rPr lang="fr-FR" b="1" dirty="0" smtClean="0"/>
              <a:t>80% des livres au </a:t>
            </a:r>
            <a:r>
              <a:rPr lang="fr-FR" b="1" dirty="0" smtClean="0"/>
              <a:t>format </a:t>
            </a:r>
            <a:r>
              <a:rPr lang="fr-FR" b="1" dirty="0" smtClean="0"/>
              <a:t>PDF</a:t>
            </a:r>
            <a:r>
              <a:rPr lang="fr-FR" dirty="0" smtClean="0"/>
              <a:t> (95% des livres audio au format mp3).</a:t>
            </a:r>
            <a:endParaRPr lang="fr-FR" dirty="0" smtClean="0"/>
          </a:p>
          <a:p>
            <a:r>
              <a:rPr lang="fr-FR" dirty="0" smtClean="0"/>
              <a:t>Réalisés majoritairement par des équipes organisées.</a:t>
            </a:r>
          </a:p>
          <a:p>
            <a:r>
              <a:rPr lang="fr-FR" dirty="0" smtClean="0"/>
              <a:t>Une taille moyenne de </a:t>
            </a:r>
            <a:r>
              <a:rPr lang="fr-FR" b="1" dirty="0" smtClean="0"/>
              <a:t>29,7 Mo</a:t>
            </a:r>
            <a:r>
              <a:rPr lang="fr-FR" dirty="0" smtClean="0"/>
              <a:t>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311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8992" y="1571612"/>
            <a:ext cx="5286412" cy="45545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Types de livres piratés : éditeurs et thématiques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Top éditeurs : Gallimard, </a:t>
            </a:r>
            <a:r>
              <a:rPr lang="fr-FR" dirty="0" err="1" smtClean="0"/>
              <a:t>Eyrolles</a:t>
            </a:r>
            <a:r>
              <a:rPr lang="fr-FR" dirty="0" smtClean="0"/>
              <a:t>, </a:t>
            </a:r>
            <a:r>
              <a:rPr lang="fr-FR" dirty="0" err="1" smtClean="0"/>
              <a:t>Dunod</a:t>
            </a:r>
            <a:r>
              <a:rPr lang="fr-FR" dirty="0" smtClean="0"/>
              <a:t> et Hachette.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Les grandes thématiques : STM, philosophie, cuisine, science-fiction et informatique.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athias\Desktop\MOTIF\Couperin\eyrol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47067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6758006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Types de livres piratés : auteurs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494892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Mathias\Desktop\MOTIF\Couperin\Bernard_Wer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88" y="3454322"/>
            <a:ext cx="1225354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Mathias\Desktop\MOTIF\Couperin\NOTHOMB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97369"/>
            <a:ext cx="1857388" cy="117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6343">
            <a:off x="6389401" y="1081100"/>
            <a:ext cx="20088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6758006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Types de livres piratés : titres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0502">
            <a:off x="785786" y="4429132"/>
            <a:ext cx="1485934" cy="219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7867512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Mathias\Desktop\MOTIF\Couperin\couverture_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500570"/>
            <a:ext cx="153969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Mathias\Desktop\MOTIF\Couperin\uw78ar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2189">
            <a:off x="6827893" y="4273677"/>
            <a:ext cx="1647000" cy="21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Mathias\Desktop\MOTIF\Couperin\9782848440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0002" y="4519710"/>
            <a:ext cx="1646510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242</Words>
  <Application>Microsoft Office PowerPoint</Application>
  <PresentationFormat>Affichage à l'écran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EbookZ L’offre numérique illégale  des livres français sur internet </vt:lpstr>
      <vt:lpstr>EbookZ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EbookZ L’offre numérique illégale  des livres français sur internet </dc:title>
  <dc:creator>Mathias</dc:creator>
  <cp:lastModifiedBy>Mathias</cp:lastModifiedBy>
  <cp:revision>119</cp:revision>
  <dcterms:created xsi:type="dcterms:W3CDTF">2010-04-09T11:35:28Z</dcterms:created>
  <dcterms:modified xsi:type="dcterms:W3CDTF">2010-05-17T15:21:48Z</dcterms:modified>
</cp:coreProperties>
</file>